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5" d="100"/>
          <a:sy n="105" d="100"/>
        </p:scale>
        <p:origin x="-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95950-705F-4526-B7C4-1C99AB37194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8381-F539-4000-9198-FDDE54979D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39DF-6D6A-4A78-B367-8E3056AE46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37B23EE-B8E7-47D1-9BF3-0C83DD6598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87689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90DBC-CD90-4323-9187-6C561D26BC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7E24-8BFE-4A20-9575-50B648D9D52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6D62-C551-4DB9-B787-982EAB0C13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036C-9122-4608-A226-A29EB596F2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260E5-2B6C-4F8E-B81A-5F1C43E4772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7710-2356-49E0-9CA0-5AA43FDD1B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A26-A76A-4599-9AC9-52740A522B0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12E6DAE-8248-4BE7-9D2C-EC128FCA859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2579403-4320-41C6-A1A7-34CE3F2DD9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Measuring attitudes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Direct measures</a:t>
            </a:r>
          </a:p>
          <a:p>
            <a:pPr lvl="1"/>
            <a:r>
              <a:rPr lang="en-US" altLang="en-US"/>
              <a:t>Semantic differential scale</a:t>
            </a:r>
          </a:p>
          <a:p>
            <a:pPr lvl="1"/>
            <a:r>
              <a:rPr lang="en-US" altLang="en-US"/>
              <a:t>Likert scale</a:t>
            </a:r>
          </a:p>
          <a:p>
            <a:r>
              <a:rPr lang="en-US" altLang="en-US"/>
              <a:t>Indirect measures</a:t>
            </a:r>
          </a:p>
          <a:p>
            <a:pPr lvl="1"/>
            <a:r>
              <a:rPr lang="en-US" altLang="en-US"/>
              <a:t>Physiological measurements</a:t>
            </a:r>
          </a:p>
          <a:p>
            <a:pPr lvl="1"/>
            <a:r>
              <a:rPr lang="en-US" altLang="en-US"/>
              <a:t>Projective tests</a:t>
            </a:r>
          </a:p>
          <a:p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Likert scale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Respondent rates a series of statements (about the AO) according to how much they agree</a:t>
            </a:r>
          </a:p>
          <a:p>
            <a:r>
              <a:rPr lang="en-US" altLang="en-US"/>
              <a:t>Scores for each statement summed to give an overall attitude score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Comparison &amp; comments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Both: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Fairly easy to create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Easy to compare PPs responses</a:t>
            </a:r>
          </a:p>
          <a:p>
            <a:pPr>
              <a:lnSpc>
                <a:spcPct val="90000"/>
              </a:lnSpc>
            </a:pPr>
            <a:r>
              <a:rPr lang="en-US" altLang="en-US"/>
              <a:t>Likert: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More reliable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May oversimplify (one dimensional)</a:t>
            </a:r>
          </a:p>
          <a:p>
            <a:pPr>
              <a:lnSpc>
                <a:spcPct val="90000"/>
              </a:lnSpc>
            </a:pPr>
            <a:r>
              <a:rPr lang="en-US" altLang="en-US"/>
              <a:t>Semantic differential: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More valid (multi-dimensional)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Harder to analyse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Measuring attitudes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How can we find out what people’s attitudes are?</a:t>
            </a:r>
          </a:p>
          <a:p>
            <a:r>
              <a:rPr lang="en-US" altLang="en-US"/>
              <a:t>What might be the advantages and disadvantages of each method?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Measuring psychological processes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Should we observe people or ask people?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Measuring psychological processes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Observing people tells you </a:t>
            </a:r>
            <a:r>
              <a:rPr lang="en-US" altLang="en-US">
                <a:latin typeface="HelveticaNeue BlackExt" pitchFamily="34" charset="0"/>
              </a:rPr>
              <a:t>what</a:t>
            </a:r>
            <a:r>
              <a:rPr lang="en-US" altLang="en-US"/>
              <a:t> they do but not necessarily </a:t>
            </a:r>
            <a:r>
              <a:rPr lang="en-US" altLang="en-US">
                <a:latin typeface="HelveticaNeue BlackExt" pitchFamily="34" charset="0"/>
              </a:rPr>
              <a:t>why</a:t>
            </a:r>
          </a:p>
          <a:p>
            <a:r>
              <a:rPr lang="en-US" altLang="en-US"/>
              <a:t>Asking people might tell you </a:t>
            </a:r>
            <a:r>
              <a:rPr lang="en-US" altLang="en-US">
                <a:latin typeface="HelveticaNeue BlackExt" pitchFamily="34" charset="0"/>
              </a:rPr>
              <a:t>why</a:t>
            </a:r>
            <a:r>
              <a:rPr lang="en-US" altLang="en-US"/>
              <a:t> people do things but only if:</a:t>
            </a:r>
          </a:p>
          <a:p>
            <a:pPr lvl="1"/>
            <a:r>
              <a:rPr lang="en-US" altLang="en-US"/>
              <a:t>They actually know;</a:t>
            </a:r>
          </a:p>
          <a:p>
            <a:pPr lvl="1"/>
            <a:r>
              <a:rPr lang="en-US" altLang="en-US"/>
              <a:t>They tell you the truth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 measures of attitudes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Involve asking people questions about their attitudes</a:t>
            </a:r>
          </a:p>
          <a:p>
            <a:r>
              <a:rPr lang="en-US" altLang="en-US"/>
              <a:t>Could be used to obtain </a:t>
            </a:r>
            <a:r>
              <a:rPr lang="en-US" altLang="en-US">
                <a:latin typeface="HelveticaNeue BlackExt" pitchFamily="34" charset="0"/>
              </a:rPr>
              <a:t>quantitative</a:t>
            </a:r>
            <a:r>
              <a:rPr lang="en-US" altLang="en-US"/>
              <a:t> or </a:t>
            </a:r>
            <a:r>
              <a:rPr lang="en-US" altLang="en-US">
                <a:latin typeface="HelveticaNeue BlackExt" pitchFamily="34" charset="0"/>
              </a:rPr>
              <a:t>qualitative</a:t>
            </a:r>
            <a:r>
              <a:rPr lang="en-US" altLang="en-US"/>
              <a:t> data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Attitude scales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Direct, quantitative measures of attitudes</a:t>
            </a:r>
          </a:p>
          <a:p>
            <a:r>
              <a:rPr lang="en-US" altLang="en-US"/>
              <a:t>Ways of turning peoples attitudes into a set of numbers</a:t>
            </a:r>
          </a:p>
          <a:p>
            <a:pPr lvl="1"/>
            <a:r>
              <a:rPr lang="en-US" altLang="en-US"/>
              <a:t>Semantic differential scales </a:t>
            </a:r>
          </a:p>
          <a:p>
            <a:pPr lvl="1"/>
            <a:r>
              <a:rPr lang="en-US" altLang="en-US"/>
              <a:t>Likert scales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Semantic differential scales</a:t>
            </a:r>
          </a:p>
        </p:txBody>
      </p:sp>
      <p:graphicFrame>
        <p:nvGraphicFramePr>
          <p:cNvPr id="16484" name="Group 100"/>
          <p:cNvGraphicFramePr>
            <a:graphicFrameLocks noGrp="1"/>
          </p:cNvGraphicFramePr>
          <p:nvPr>
            <p:ph type="tbl" idx="1"/>
          </p:nvPr>
        </p:nvGraphicFramePr>
        <p:xfrm>
          <a:off x="457200" y="1719263"/>
          <a:ext cx="8229600" cy="4411663"/>
        </p:xfrm>
        <a:graphic>
          <a:graphicData uri="http://schemas.openxmlformats.org/drawingml/2006/table">
            <a:tbl>
              <a:tblPr/>
              <a:tblGrid>
                <a:gridCol w="1557338"/>
                <a:gridCol w="666750"/>
                <a:gridCol w="762000"/>
                <a:gridCol w="684212"/>
                <a:gridCol w="666750"/>
                <a:gridCol w="777875"/>
                <a:gridCol w="779463"/>
                <a:gridCol w="777875"/>
                <a:gridCol w="1557337"/>
              </a:tblGrid>
              <a:tr h="882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Kind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Unkind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Helpful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Unhelpful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1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Patient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Impatient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Calm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Angry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Friendly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+1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-2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-3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Threat’ing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Semantic differential scales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Chosen attitude object is rated on a series of bipolar adjective pairs</a:t>
            </a:r>
          </a:p>
          <a:p>
            <a:r>
              <a:rPr lang="en-US" altLang="en-US"/>
              <a:t>Adjective pairs relate to:</a:t>
            </a:r>
          </a:p>
          <a:p>
            <a:pPr lvl="1"/>
            <a:r>
              <a:rPr lang="en-US" altLang="en-US"/>
              <a:t>Evaluation (good or bad)</a:t>
            </a:r>
          </a:p>
          <a:p>
            <a:pPr lvl="1"/>
            <a:r>
              <a:rPr lang="en-US" altLang="en-US"/>
              <a:t>Potency (strong or weak)</a:t>
            </a:r>
          </a:p>
          <a:p>
            <a:pPr lvl="1"/>
            <a:r>
              <a:rPr lang="en-US" altLang="en-US"/>
              <a:t>Activity (active or passive)</a:t>
            </a:r>
          </a:p>
          <a:p>
            <a:r>
              <a:rPr lang="en-US" altLang="en-US"/>
              <a:t>Evaluation is the most important to most psychologists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Likert scale</a:t>
            </a:r>
          </a:p>
        </p:txBody>
      </p:sp>
      <p:graphicFrame>
        <p:nvGraphicFramePr>
          <p:cNvPr id="19505" name="Group 49"/>
          <p:cNvGraphicFramePr>
            <a:graphicFrameLocks noGrp="1"/>
          </p:cNvGraphicFramePr>
          <p:nvPr>
            <p:ph type="tbl" idx="1"/>
          </p:nvPr>
        </p:nvGraphicFramePr>
        <p:xfrm>
          <a:off x="457200" y="1719263"/>
          <a:ext cx="8229600" cy="4411663"/>
        </p:xfrm>
        <a:graphic>
          <a:graphicData uri="http://schemas.openxmlformats.org/drawingml/2006/table">
            <a:tbl>
              <a:tblPr/>
              <a:tblGrid>
                <a:gridCol w="3406775"/>
                <a:gridCol w="987425"/>
                <a:gridCol w="989013"/>
                <a:gridCol w="898525"/>
                <a:gridCol w="898525"/>
                <a:gridCol w="1049337"/>
              </a:tblGrid>
              <a:tr h="14700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This teacher is always helpful</a:t>
                      </a: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Strongly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 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Undecided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Disagree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Strongly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 disagree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16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This teacher is often angry</a:t>
                      </a: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Strongly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 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Undecided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Disagree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Strongly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 disagree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00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Black" pitchFamily="34" charset="0"/>
                          <a:cs typeface="Times New Roman" pitchFamily="18" charset="0"/>
                        </a:rPr>
                        <a:t>This teacher is always rushing me along</a:t>
                      </a: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Strongly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 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Undecided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Disagree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HelveticaNeue MediumExt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Strongly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Condensed" pitchFamily="34" charset="0"/>
                          <a:cs typeface="Times New Roman" pitchFamily="18" charset="0"/>
                        </a:rPr>
                        <a:t> disagree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48</TotalTime>
  <Words>363</Words>
  <Application>Microsoft Office PowerPoint</Application>
  <PresentationFormat>On-screen Show (4:3)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HelveticaNeue Extended</vt:lpstr>
      <vt:lpstr>Times New Roman</vt:lpstr>
      <vt:lpstr>HelveticaNeue MediumExt</vt:lpstr>
      <vt:lpstr>Wingdings</vt:lpstr>
      <vt:lpstr>Arial Narrow</vt:lpstr>
      <vt:lpstr>HelveticaNeue BlackExt</vt:lpstr>
      <vt:lpstr>Helvetica CondensedBlack</vt:lpstr>
      <vt:lpstr>Helvetica Condensed</vt:lpstr>
      <vt:lpstr>Module</vt:lpstr>
      <vt:lpstr>Measuring attitudes</vt:lpstr>
      <vt:lpstr>Measuring attitudes</vt:lpstr>
      <vt:lpstr>Measuring psychological processes</vt:lpstr>
      <vt:lpstr>Measuring psychological processes</vt:lpstr>
      <vt:lpstr>Direct measures of attitudes</vt:lpstr>
      <vt:lpstr>Attitude scales</vt:lpstr>
      <vt:lpstr>Semantic differential scales</vt:lpstr>
      <vt:lpstr>Semantic differential scales</vt:lpstr>
      <vt:lpstr>Likert scale</vt:lpstr>
      <vt:lpstr>Likert scale</vt:lpstr>
      <vt:lpstr>Comparison &amp; comments</vt:lpstr>
    </vt:vector>
  </TitlesOfParts>
  <Company>psychlotron.org.uk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attitudes</dc:title>
  <dc:creator>Sammons</dc:creator>
  <cp:lastModifiedBy>Gordon Vessels</cp:lastModifiedBy>
  <cp:revision>4</cp:revision>
  <dcterms:created xsi:type="dcterms:W3CDTF">2007-11-03T14:18:17Z</dcterms:created>
  <dcterms:modified xsi:type="dcterms:W3CDTF">2013-10-24T14:53:27Z</dcterms:modified>
</cp:coreProperties>
</file>